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5" r:id="rId5"/>
    <p:sldId id="267" r:id="rId6"/>
    <p:sldId id="268" r:id="rId7"/>
    <p:sldId id="264" r:id="rId8"/>
    <p:sldId id="282" r:id="rId9"/>
    <p:sldId id="276" r:id="rId10"/>
    <p:sldId id="279" r:id="rId11"/>
    <p:sldId id="274" r:id="rId12"/>
    <p:sldId id="283" r:id="rId13"/>
    <p:sldId id="284" r:id="rId14"/>
    <p:sldId id="280" r:id="rId15"/>
    <p:sldId id="262" r:id="rId16"/>
    <p:sldId id="281" r:id="rId17"/>
    <p:sldId id="277" r:id="rId18"/>
    <p:sldId id="278" r:id="rId19"/>
    <p:sldId id="263" r:id="rId20"/>
    <p:sldId id="269" r:id="rId21"/>
    <p:sldId id="270" r:id="rId22"/>
    <p:sldId id="272" r:id="rId23"/>
    <p:sldId id="273" r:id="rId24"/>
    <p:sldId id="261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CZ3FrBIxBcxeZOop0MeuU3R3g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6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customschemas.google.com/relationships/presentationmetadata" Target="metadata" /><Relationship Id="rId30" Type="http://schemas.openxmlformats.org/officeDocument/2006/relationships/theme" Target="theme/theme1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13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62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7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10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03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55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929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33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Master" Target="../slideMasters/slideMaster1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1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8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" name="Google Shape;28;p8"/>
          <p:cNvGraphicFramePr/>
          <p:nvPr/>
        </p:nvGraphicFramePr>
        <p:xfrm>
          <a:off x="8431375" y="125865"/>
          <a:ext cx="640786" cy="5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3" imgW="640786" imgH="541950" progId="Paint.Picture">
                  <p:embed/>
                </p:oleObj>
              </mc:Choice>
              <mc:Fallback>
                <p:oleObj r:id="rId3" imgW="640786" imgH="541950" progId="Paint.Picture">
                  <p:embed/>
                  <p:pic>
                    <p:nvPicPr>
                      <p:cNvPr id="28" name="Google Shape;28;p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8431375" y="125865"/>
                        <a:ext cx="640786" cy="54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Google Shape;29;p8"/>
          <p:cNvSpPr/>
          <p:nvPr/>
        </p:nvSpPr>
        <p:spPr>
          <a:xfrm>
            <a:off x="544675" y="948856"/>
            <a:ext cx="7787562" cy="45719"/>
          </a:xfrm>
          <a:prstGeom prst="rect">
            <a:avLst/>
          </a:prstGeom>
          <a:gradFill>
            <a:gsLst>
              <a:gs pos="0">
                <a:srgbClr val="FFD966"/>
              </a:gs>
              <a:gs pos="56000">
                <a:srgbClr val="EA6A14"/>
              </a:gs>
              <a:gs pos="81000">
                <a:srgbClr val="C55A11"/>
              </a:gs>
              <a:gs pos="97000">
                <a:srgbClr val="B85410"/>
              </a:gs>
              <a:gs pos="100000">
                <a:srgbClr val="B8541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 /><Relationship Id="rId2" Type="http://schemas.openxmlformats.org/officeDocument/2006/relationships/slideLayout" Target="../slideLayouts/slideLayout1.xml" /><Relationship Id="rId1" Type="http://schemas.openxmlformats.org/officeDocument/2006/relationships/vmlDrawing" Target="../drawings/vmlDrawing2.vml" /><Relationship Id="rId5" Type="http://schemas.openxmlformats.org/officeDocument/2006/relationships/image" Target="../media/image1.png" /><Relationship Id="rId4" Type="http://schemas.openxmlformats.org/officeDocument/2006/relationships/oleObject" Target="../embeddings/oleObject2.bin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image" Target="../media/image6.em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 /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85800" y="1251577"/>
            <a:ext cx="7772400" cy="9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400" dirty="0"/>
              <a:t>Data Acquisition of Solar Panel</a:t>
            </a:r>
            <a:endParaRPr sz="4400" dirty="0"/>
          </a:p>
        </p:txBody>
      </p:sp>
      <p:sp>
        <p:nvSpPr>
          <p:cNvPr id="92" name="Google Shape;92;p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" name="Google Shape;93;p1"/>
          <p:cNvGraphicFramePr/>
          <p:nvPr/>
        </p:nvGraphicFramePr>
        <p:xfrm>
          <a:off x="68262" y="107813"/>
          <a:ext cx="12350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4" imgW="1235075" imgH="1044575" progId="Paint.Picture">
                  <p:embed/>
                </p:oleObj>
              </mc:Choice>
              <mc:Fallback>
                <p:oleObj r:id="rId4" imgW="1235075" imgH="1044575" progId="Paint.Picture">
                  <p:embed/>
                  <p:pic>
                    <p:nvPicPr>
                      <p:cNvPr id="93" name="Google Shape;93;p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8262" y="107813"/>
                        <a:ext cx="12350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" name="Google Shape;94;p1"/>
          <p:cNvGrpSpPr/>
          <p:nvPr/>
        </p:nvGrpSpPr>
        <p:grpSpPr>
          <a:xfrm>
            <a:off x="864704" y="3007289"/>
            <a:ext cx="7593496" cy="2503668"/>
            <a:chOff x="1053547" y="2748442"/>
            <a:chExt cx="7166113" cy="2211186"/>
          </a:xfrm>
        </p:grpSpPr>
        <p:sp>
          <p:nvSpPr>
            <p:cNvPr id="95" name="Google Shape;95;p1"/>
            <p:cNvSpPr/>
            <p:nvPr/>
          </p:nvSpPr>
          <p:spPr>
            <a:xfrm>
              <a:off x="1053547" y="2748442"/>
              <a:ext cx="7166113" cy="958854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Saadain Shaikh - B190333204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Vipulkumar Patil - B190333163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Aditya Karale - B190333103</a:t>
              </a: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053547" y="3707296"/>
              <a:ext cx="7166113" cy="626166"/>
            </a:xfrm>
            <a:prstGeom prst="rect">
              <a:avLst/>
            </a:prstGeom>
            <a:gradFill>
              <a:gsLst>
                <a:gs pos="0">
                  <a:srgbClr val="BBD6EE"/>
                </a:gs>
                <a:gs pos="38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Guided by Prof. A. B. Patil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053547" y="4333462"/>
              <a:ext cx="7166113" cy="626166"/>
            </a:xfrm>
            <a:prstGeom prst="rect">
              <a:avLst/>
            </a:prstGeom>
            <a:solidFill>
              <a:srgbClr val="DDEAF6"/>
            </a:soli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ELECTRONICS &amp; TELECOMMUNICATION ENGINEERING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0" y="6470374"/>
            <a:ext cx="9144000" cy="38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Pimpri Chinchwad College of Engineering , Pune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4F76D-033B-A39C-B305-EE6FC8F320F1}"/>
              </a:ext>
            </a:extLst>
          </p:cNvPr>
          <p:cNvSpPr txBox="1"/>
          <p:nvPr/>
        </p:nvSpPr>
        <p:spPr>
          <a:xfrm>
            <a:off x="2783840" y="2429148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ID C-08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D170-A83E-1B07-177F-AFEF8226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of Arduino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3601-B484-7B6E-79F7-CD6BDB00C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834" y="1129420"/>
            <a:ext cx="8355485" cy="4840730"/>
          </a:xfrm>
        </p:spPr>
        <p:txBody>
          <a:bodyPr numCol="2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analog pin to read potential as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analogInput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(A1).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 and initialize variables: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and "vin" as floats, "R1" and "R2" as resistance values, and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as an integer.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setup function: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analog input pin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analogInput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input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serial communication with a baud rate of 9600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a message on the serial monitor to indicate that the device is ready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loop function: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analog input from pin A0 and store the value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ADC value to voltage using the formula: voltage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5 / 1023.0.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current based on the voltage using the formula: current = (voltage - 2.5) / 0.1.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the current value on the serial monitor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voltage from the analog input pin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analogInput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store the value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ADC value to voltage using the formula: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5.0) / 1024.0.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input voltage (vin) based on the voltage divider formula: vin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(R2 / (R1 + R2)).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power based on the voltage and current values using the formula: power = current * vin.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the input voltage and power on the serial monitor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2231-34AF-C7B8-77E4-0A4BBE5DCB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9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MATLAB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5A5CB-93C6-74F0-4588-C010A3758CC5}"/>
              </a:ext>
            </a:extLst>
          </p:cNvPr>
          <p:cNvSpPr txBox="1"/>
          <p:nvPr/>
        </p:nvSpPr>
        <p:spPr>
          <a:xfrm>
            <a:off x="1975157" y="5813698"/>
            <a:ext cx="5025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Mathematical Modeling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of Solar Panel Module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CFBD5-22FA-B34E-A5BD-B7937B253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" b="3521"/>
          <a:stretch/>
        </p:blipFill>
        <p:spPr bwMode="auto">
          <a:xfrm>
            <a:off x="457200" y="1229359"/>
            <a:ext cx="8229600" cy="4352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20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EC266-416F-4827-A115-0D327BD2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6" r="39227" b="5922"/>
          <a:stretch/>
        </p:blipFill>
        <p:spPr>
          <a:xfrm>
            <a:off x="643219" y="3061891"/>
            <a:ext cx="3657600" cy="2369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89F74-170F-330B-B10B-0895011394B1}"/>
              </a:ext>
            </a:extLst>
          </p:cNvPr>
          <p:cNvSpPr txBox="1"/>
          <p:nvPr/>
        </p:nvSpPr>
        <p:spPr>
          <a:xfrm>
            <a:off x="544675" y="226325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5E3F5-00A7-44E9-9800-C4F5B54D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9" r="45513" b="5229"/>
          <a:stretch/>
        </p:blipFill>
        <p:spPr>
          <a:xfrm>
            <a:off x="5307012" y="3022924"/>
            <a:ext cx="3657600" cy="2642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D0530F-5262-4385-FBC5-F12A2914A882}"/>
              </a:ext>
            </a:extLst>
          </p:cNvPr>
          <p:cNvSpPr txBox="1"/>
          <p:nvPr/>
        </p:nvSpPr>
        <p:spPr>
          <a:xfrm>
            <a:off x="5174933" y="226325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Reverse Saturation Current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EB05F-079F-FAF5-7CCD-DBC945F2BC4F}"/>
              </a:ext>
            </a:extLst>
          </p:cNvPr>
          <p:cNvSpPr txBox="1"/>
          <p:nvPr/>
        </p:nvSpPr>
        <p:spPr>
          <a:xfrm>
            <a:off x="544675" y="1361439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Mathematical Modeling</a:t>
            </a:r>
            <a:endParaRPr lang="en-US" sz="2000" u="sn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D40899-84B2-ADA3-0AA5-77D8C81EAA46}"/>
              </a:ext>
            </a:extLst>
          </p:cNvPr>
          <p:cNvCxnSpPr/>
          <p:nvPr/>
        </p:nvCxnSpPr>
        <p:spPr>
          <a:xfrm>
            <a:off x="4685472" y="2105518"/>
            <a:ext cx="37620" cy="3995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D7EC842D-7E2F-2564-3CB7-A21BB793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89F74-170F-330B-B10B-0895011394B1}"/>
              </a:ext>
            </a:extLst>
          </p:cNvPr>
          <p:cNvSpPr txBox="1"/>
          <p:nvPr/>
        </p:nvSpPr>
        <p:spPr>
          <a:xfrm>
            <a:off x="432915" y="2222619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Photo-Current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0530F-5262-4385-FBC5-F12A2914A882}"/>
              </a:ext>
            </a:extLst>
          </p:cNvPr>
          <p:cNvSpPr txBox="1"/>
          <p:nvPr/>
        </p:nvSpPr>
        <p:spPr>
          <a:xfrm>
            <a:off x="4827973" y="222261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Shunt-Current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EB05F-079F-FAF5-7CCD-DBC945F2BC4F}"/>
              </a:ext>
            </a:extLst>
          </p:cNvPr>
          <p:cNvSpPr txBox="1"/>
          <p:nvPr/>
        </p:nvSpPr>
        <p:spPr>
          <a:xfrm>
            <a:off x="544675" y="1361439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Mathematical Modeling</a:t>
            </a:r>
            <a:endParaRPr lang="en-US" sz="200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6C271-FDCD-41DF-9596-6E762261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3" r="30982" b="4207"/>
          <a:stretch/>
        </p:blipFill>
        <p:spPr>
          <a:xfrm>
            <a:off x="432915" y="2849299"/>
            <a:ext cx="4100803" cy="2409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4EC0B-F60A-4C8A-870E-07C290D5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81" r="28797"/>
          <a:stretch/>
        </p:blipFill>
        <p:spPr>
          <a:xfrm>
            <a:off x="4778958" y="2742073"/>
            <a:ext cx="4342448" cy="34302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DCF6C3-D51C-67BC-400C-886AFC1D4AC2}"/>
              </a:ext>
            </a:extLst>
          </p:cNvPr>
          <p:cNvCxnSpPr/>
          <p:nvPr/>
        </p:nvCxnSpPr>
        <p:spPr>
          <a:xfrm>
            <a:off x="4682368" y="2171819"/>
            <a:ext cx="37620" cy="3995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1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Calibri"/>
                <a:sym typeface="Calibri"/>
              </a:rPr>
              <a:t>Graphical User Interface (GUI)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373C-48B6-BEFC-FC0B-0956395A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675" y="1098940"/>
            <a:ext cx="7886700" cy="484073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42FF-03F6-3D30-2D3C-13508DA7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4870"/>
            <a:ext cx="73152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12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ct val="100000"/>
            </a:pPr>
            <a:r>
              <a:rPr lang="en-US" sz="3600" dirty="0"/>
              <a:t>Hardware Implementation</a:t>
            </a:r>
            <a:endParaRPr sz="3600"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 :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 (100W)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 Controller(4000W)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Flood Light(100W)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Sensor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Sensor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 Convertor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Bulb(12W) x 3</a:t>
            </a:r>
          </a:p>
          <a:p>
            <a:pPr marL="17780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1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97695-B8EC-1A47-D868-06CC3C97D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0" t="3289" r="4726"/>
          <a:stretch/>
        </p:blipFill>
        <p:spPr>
          <a:xfrm rot="5400000">
            <a:off x="5624868" y="1035634"/>
            <a:ext cx="2743200" cy="2869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517FC-648A-60C2-3F7A-F08A07639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" t="2142" r="8391" b="5192"/>
          <a:stretch/>
        </p:blipFill>
        <p:spPr>
          <a:xfrm>
            <a:off x="557609" y="3429000"/>
            <a:ext cx="3249169" cy="2542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C2BD9E-3367-C2F2-F842-E91A4620058D}"/>
              </a:ext>
            </a:extLst>
          </p:cNvPr>
          <p:cNvSpPr txBox="1"/>
          <p:nvPr/>
        </p:nvSpPr>
        <p:spPr>
          <a:xfrm>
            <a:off x="539341" y="1334175"/>
            <a:ext cx="3758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setup shows solar panel receiving light from the flood light which further generates the power in Watts.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18643-EE74-D2A7-DFCB-46AA4C74E821}"/>
              </a:ext>
            </a:extLst>
          </p:cNvPr>
          <p:cNvSpPr txBox="1"/>
          <p:nvPr/>
        </p:nvSpPr>
        <p:spPr>
          <a:xfrm>
            <a:off x="4988559" y="4032040"/>
            <a:ext cx="37374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setup shows significant irradiance being received by the solar panel. The GUI shows significant output generated by the system. The loads also satisfy the result by glowing.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2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/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/>
              <a:t>Data Acquisition of Solar Panel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29BD0-CE5A-F8AD-5E66-65FE31DD8F7D}"/>
              </a:ext>
            </a:extLst>
          </p:cNvPr>
          <p:cNvSpPr txBox="1"/>
          <p:nvPr/>
        </p:nvSpPr>
        <p:spPr>
          <a:xfrm>
            <a:off x="820977" y="4025364"/>
            <a:ext cx="7502045" cy="239924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equation for power -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= V. I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Irradiance (in W/m</a:t>
            </a:r>
            <a:r>
              <a:rPr lang="en-US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Light Intensity (in Lux x 100) x 0.0079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= Power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 = Output Voltage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= Output Current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79A659-7C56-8D76-7347-025170AD8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50137"/>
              </p:ext>
            </p:extLst>
          </p:nvPr>
        </p:nvGraphicFramePr>
        <p:xfrm>
          <a:off x="544675" y="1394360"/>
          <a:ext cx="7684924" cy="2457466"/>
        </p:xfrm>
        <a:graphic>
          <a:graphicData uri="http://schemas.openxmlformats.org/drawingml/2006/table">
            <a:tbl>
              <a:tblPr firstRow="1" firstCol="1" bandRow="1"/>
              <a:tblGrid>
                <a:gridCol w="420525">
                  <a:extLst>
                    <a:ext uri="{9D8B030D-6E8A-4147-A177-3AD203B41FA5}">
                      <a16:colId xmlns:a16="http://schemas.microsoft.com/office/drawing/2014/main" val="183634745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46023075"/>
                    </a:ext>
                  </a:extLst>
                </a:gridCol>
                <a:gridCol w="1294220">
                  <a:extLst>
                    <a:ext uri="{9D8B030D-6E8A-4147-A177-3AD203B41FA5}">
                      <a16:colId xmlns:a16="http://schemas.microsoft.com/office/drawing/2014/main" val="4253221870"/>
                    </a:ext>
                  </a:extLst>
                </a:gridCol>
                <a:gridCol w="925265">
                  <a:extLst>
                    <a:ext uri="{9D8B030D-6E8A-4147-A177-3AD203B41FA5}">
                      <a16:colId xmlns:a16="http://schemas.microsoft.com/office/drawing/2014/main" val="3883966495"/>
                    </a:ext>
                  </a:extLst>
                </a:gridCol>
                <a:gridCol w="959078">
                  <a:extLst>
                    <a:ext uri="{9D8B030D-6E8A-4147-A177-3AD203B41FA5}">
                      <a16:colId xmlns:a16="http://schemas.microsoft.com/office/drawing/2014/main" val="3648987631"/>
                    </a:ext>
                  </a:extLst>
                </a:gridCol>
                <a:gridCol w="1327955">
                  <a:extLst>
                    <a:ext uri="{9D8B030D-6E8A-4147-A177-3AD203B41FA5}">
                      <a16:colId xmlns:a16="http://schemas.microsoft.com/office/drawing/2014/main" val="2539382017"/>
                    </a:ext>
                  </a:extLst>
                </a:gridCol>
                <a:gridCol w="1437081">
                  <a:extLst>
                    <a:ext uri="{9D8B030D-6E8A-4147-A177-3AD203B41FA5}">
                      <a16:colId xmlns:a16="http://schemas.microsoft.com/office/drawing/2014/main" val="3848590719"/>
                    </a:ext>
                  </a:extLst>
                </a:gridCol>
              </a:tblGrid>
              <a:tr h="611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Sr. No.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Intensity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LUX x 100)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Irradiance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W/m2)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Voltage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Volts)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Amps)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Practical Power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Watts)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Simulated Power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(In Watts)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86225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634812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001251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66312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458473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472741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85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/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/>
              <a:t>Data Acquisition of Solar Panel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45BF0-E85F-8616-CF74-C585380A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2789"/>
            <a:ext cx="7315200" cy="44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system allows us to acquire real-time data related to the solar panel module and compare it with the simulated results.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cost associated with operation and maintenance of solar panels accounts for about 15-20% of the overall energy generation cost which will be addressed.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 monitoring allows the implementation of predictive operation and maintenance strategies helping to reduce costs.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 and visualization will help in using the data collected from sensors for productive application.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88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OUTLINE OF PROJECT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544675" y="1257020"/>
            <a:ext cx="7796685" cy="495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Statement, Objectives 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14" name="Google Shape;114;p2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FBB2E3-39BB-3026-ED77-D7B2539B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85" y="1808244"/>
            <a:ext cx="4206240" cy="371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373C-48B6-BEFC-FC0B-0956395A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675" y="1098940"/>
            <a:ext cx="7886700" cy="484073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helps to decide the feasibility of a solar power project. The analytical data generated can be used for well-grounded statistics.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measuring average parameters of particular location, it can determine whether the location is suitable for setting up a solar plant.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useful for on ground workers to study the various parameters related to solar panel systems.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can be used in commercial as well as household applications to collect data and analyze it.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06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373C-48B6-BEFC-FC0B-0956395A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675" y="1098940"/>
            <a:ext cx="7886700" cy="4840730"/>
          </a:xfrm>
        </p:spPr>
        <p:txBody>
          <a:bodyPr>
            <a:noAutofit/>
          </a:bodyPr>
          <a:lstStyle/>
          <a:p>
            <a:pPr marL="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promising renewable energy source, particularly for residential uses, is photovoltaic (PV) solar energy. 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Solar powered devices are becoming more commercially purchasable as the price of PV generating system gradually drops. 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rising consumer knowledge is correlated with a higher willingness to pay for clean energy produced from renewable sources. 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a mechanism to gauge a location's capacity for solar energy production is required. 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technology meets these demands and will aid in spreading awareness of solar power among the general public.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32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373C-48B6-BEFC-FC0B-0956395A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675" y="1098940"/>
            <a:ext cx="7886700" cy="484073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IN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Voicu</a:t>
            </a: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IN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Petreus</a:t>
            </a: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R. Etz, "Data Acquisition System for Solar Panels," 2019 42nd International Spring Seminar on Electronics Technology (ISSE), 2019, pp. 1-6, </a:t>
            </a:r>
            <a:r>
              <a:rPr lang="en-IN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10.1109/ISSE.2019.8810289.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IN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Galád</a:t>
            </a: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P. </a:t>
            </a:r>
            <a:r>
              <a:rPr lang="en-IN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Špánik</a:t>
            </a:r>
            <a:r>
              <a:rPr lang="en-IN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"Design of photovoltaic solar cell model for stand-alone renewable system", IEEE 10th International ELEKTRO Conference, pp. 285-288, 19 – 20 May 2014.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Lineykin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Averbukh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Kuperman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"Five-parameter model of photo voltaic cell based on STC data and dimensionless", 2012 IEEE 27th Convention of Electrical and Electronics Engineers in Israel, pp. 1-5, 2012.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 Sera, R. Teodorescu and P. Rodriguez, "PV panel model based on datasheet values", Proc. IEEE Int.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Symp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Ind. Electron., pp. 2392-2396, 2007.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Boscaino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Cipriani, V. Di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Miceli and G.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Capponi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"A simple and accurate model of photovoltaic modules for power system design," 2014 Ninth International Conference on Ecological Vehicles and Renewable Energies (EVER), 2014, pp. 1-6,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10.1109/EVER.2014.6844088.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56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19F6F-3B58-B625-6CB2-AD53182F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29690"/>
            <a:ext cx="5981700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39" name="Google Shape;139;p5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40" name="Google Shape;140;p5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42" name="Google Shape;142;p5"/>
          <p:cNvSpPr/>
          <p:nvPr/>
        </p:nvSpPr>
        <p:spPr>
          <a:xfrm>
            <a:off x="2803664" y="2967335"/>
            <a:ext cx="35366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316550"/>
            <a:ext cx="7684924" cy="45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algn="just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Renewable energy has vast potential in modern technologies. Solar energy is an example of renewable energy which is now becoming a common energy source for household consumption, battery chargers, and public illumination. </a:t>
            </a:r>
          </a:p>
          <a:p>
            <a:pPr marL="520700" algn="just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PV solar cells or modules are being used to harness the solar energy. </a:t>
            </a:r>
          </a:p>
          <a:p>
            <a:pPr marL="520700" algn="just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New markets are becoming more accessible as technology for PV cells and systems advances. </a:t>
            </a:r>
          </a:p>
          <a:p>
            <a:pPr marL="520700" algn="just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19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accurately anticipate the solar PV energy potential under varied climatic circumstances, a simulation model having physical parameters such as solar irradiance and temperature is in much need.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Problem Statement, Objectives  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acquire the real-time data of various parameters related to solar panel and compare it with the simulated data. </a:t>
            </a: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simulate the solar panel system using MATLAB-Simulink.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implement the hardware system required for demonstrating the solar panel system.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measure the various parameters such as generated voltage, current, light power, and irradiance.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compare the real-time data with simulated results.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Literature Survey </a:t>
            </a:r>
            <a:endParaRPr dirty="0"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graphicFrame>
        <p:nvGraphicFramePr>
          <p:cNvPr id="8" name="Google Shape;132;p4">
            <a:extLst>
              <a:ext uri="{FF2B5EF4-FFF2-40B4-BE49-F238E27FC236}">
                <a16:creationId xmlns:a16="http://schemas.microsoft.com/office/drawing/2014/main" id="{798468F0-E53D-2B93-9909-32E536EC2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879671"/>
              </p:ext>
            </p:extLst>
          </p:nvPr>
        </p:nvGraphicFramePr>
        <p:xfrm>
          <a:off x="576574" y="1208023"/>
          <a:ext cx="7774945" cy="498958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1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73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81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Acquisition System for Solar Panels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Spring Seminar on Electronics Technology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 sky radiation prediction and visualizing time series data using Grafana and influx DB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the foundation for an open-source multi-protocol environmental monitoring solution used purposely for solar energy generation optimization.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Of Photo Voltaic Solar Cell Model for Standalone Renewable System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International ELEKTRO Conference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MATLAB modelling of single diode equivalent circuit of the PV solar cell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model of the PV solar module was based on fundamental circuit equations of PV solar cells. Simulations in MATLAB were used for verification.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65386"/>
                  </a:ext>
                </a:extLst>
              </a:tr>
              <a:tr h="10161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Five-Parameter Model of Photovoltaic Cell Based on STC Data and Dimensionless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27</a:t>
                      </a:r>
                      <a:r>
                        <a:rPr lang="en-IN" sz="13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Convention of Electrical and Electronics Engineers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Considers parameters - photocurrent, reverse bias saturation current, idealist factor, band gap energy, the temperature coefficient of the photo-generating current.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improved method for determination of parameters of the single-diode photovoltaic cell model was developed.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237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23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Literature Survey </a:t>
            </a:r>
            <a:endParaRPr dirty="0"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graphicFrame>
        <p:nvGraphicFramePr>
          <p:cNvPr id="8" name="Google Shape;132;p4">
            <a:extLst>
              <a:ext uri="{FF2B5EF4-FFF2-40B4-BE49-F238E27FC236}">
                <a16:creationId xmlns:a16="http://schemas.microsoft.com/office/drawing/2014/main" id="{798468F0-E53D-2B93-9909-32E536EC2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737599"/>
              </p:ext>
            </p:extLst>
          </p:nvPr>
        </p:nvGraphicFramePr>
        <p:xfrm>
          <a:off x="576574" y="1208023"/>
          <a:ext cx="7774945" cy="34130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1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73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  <a:endParaRPr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Panel Model Based on Datasheet Values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International Symposium on Industrial Electronics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 of a model for a PV panel using the single-diode five-parameters model, based exclusively on data-sheet parameters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model for photovoltaic panels, based exclusively on datasheet parameters has been developed and implemented.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Simple and Accurate Model of Photovoltaic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Modules For Power System Design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International Symposium on Industrial Electronics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results of five lumped parameter model and four lumped parameter model along with manufacturers' curves are compared to test the accuracy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modelling technique for PV panels to power electronics design has been proposed and analysed in detail.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99" marR="2149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65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22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Methodology 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FD908-835D-A2EF-9B22-A34CC334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2173"/>
            <a:ext cx="6400800" cy="39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44675" y="317780"/>
            <a:ext cx="7684925" cy="54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ct val="100000"/>
            </a:pPr>
            <a:r>
              <a:rPr lang="en-US" sz="3600" dirty="0"/>
              <a:t>Software Implementation</a:t>
            </a:r>
            <a:endParaRPr sz="3600"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544675" y="1129420"/>
            <a:ext cx="7886700" cy="484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17780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:</a:t>
            </a: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Simulink</a:t>
            </a: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EasyEDA</a:t>
            </a: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PuTTY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7014761" y="6424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02-06-2023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14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EEA-7B0E-CC1C-56E9-042D033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Circuit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373C-48B6-BEFC-FC0B-0956395A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675" y="1098940"/>
            <a:ext cx="7886700" cy="4840730"/>
          </a:xfrm>
        </p:spPr>
        <p:txBody>
          <a:bodyPr>
            <a:noAutofit/>
          </a:bodyPr>
          <a:lstStyle/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8972-AB3A-BC16-BDE4-01A16B2F3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Google Shape;123;p3">
            <a:extLst>
              <a:ext uri="{FF2B5EF4-FFF2-40B4-BE49-F238E27FC236}">
                <a16:creationId xmlns:a16="http://schemas.microsoft.com/office/drawing/2014/main" id="{42C6ABAE-FA9B-7EF0-FDA0-26AD51DDFF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44975" y="644547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Data Acquisition of Solar Panel</a:t>
            </a:r>
            <a:endParaRPr dirty="0"/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01A33A48-507F-0819-88FE-1B182041E21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4794" y="64246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02-06-2023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D5D88-FF88-278B-0FA8-00A043ADB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37" y="1716777"/>
            <a:ext cx="6400800" cy="4042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35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1721</Words>
  <Application>Microsoft Office PowerPoint</Application>
  <PresentationFormat>On-screen Show (4:3)</PresentationFormat>
  <Paragraphs>285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Data Acquisition of Solar Panel</vt:lpstr>
      <vt:lpstr>OUTLINE OF PROJECT</vt:lpstr>
      <vt:lpstr>Introduction </vt:lpstr>
      <vt:lpstr>Problem Statement, Objectives  </vt:lpstr>
      <vt:lpstr>Literature Survey </vt:lpstr>
      <vt:lpstr>Literature Survey </vt:lpstr>
      <vt:lpstr>Methodology </vt:lpstr>
      <vt:lpstr>Software Implementation</vt:lpstr>
      <vt:lpstr>Circuit Diagram</vt:lpstr>
      <vt:lpstr>Algorithm of Arduino Code</vt:lpstr>
      <vt:lpstr>MATLAB Simulation</vt:lpstr>
      <vt:lpstr>PowerPoint Presentation</vt:lpstr>
      <vt:lpstr>PowerPoint Presentation</vt:lpstr>
      <vt:lpstr>Graphical User Interface (GUI)</vt:lpstr>
      <vt:lpstr>Hardware Implementation</vt:lpstr>
      <vt:lpstr>Hardware Setup</vt:lpstr>
      <vt:lpstr>Results</vt:lpstr>
      <vt:lpstr>Results</vt:lpstr>
      <vt:lpstr>Advantages</vt:lpstr>
      <vt:lpstr>Applications</vt:lpstr>
      <vt:lpstr>Conclusion</vt:lpstr>
      <vt:lpstr>References</vt:lpstr>
      <vt:lpstr>Project Outcome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Acquisition of Solar Panel</dc:title>
  <dc:creator>Anindita Roy</dc:creator>
  <cp:lastModifiedBy>Nayan Bhagawan Patil</cp:lastModifiedBy>
  <cp:revision>21</cp:revision>
  <dcterms:created xsi:type="dcterms:W3CDTF">2022-04-11T15:26:58Z</dcterms:created>
  <dcterms:modified xsi:type="dcterms:W3CDTF">2024-01-19T04:42:01Z</dcterms:modified>
</cp:coreProperties>
</file>